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3" r:id="rId6"/>
    <p:sldId id="264" r:id="rId7"/>
    <p:sldId id="286" r:id="rId8"/>
    <p:sldId id="265" r:id="rId9"/>
    <p:sldId id="266" r:id="rId10"/>
    <p:sldId id="267" r:id="rId11"/>
    <p:sldId id="268" r:id="rId12"/>
    <p:sldId id="287" r:id="rId13"/>
    <p:sldId id="269" r:id="rId14"/>
    <p:sldId id="270" r:id="rId15"/>
    <p:sldId id="271" r:id="rId16"/>
    <p:sldId id="288" r:id="rId17"/>
    <p:sldId id="289" r:id="rId18"/>
    <p:sldId id="272" r:id="rId19"/>
    <p:sldId id="290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09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8D881F-57E1-4C75-9EDB-C1797F8DFB90}" type="datetimeFigureOut">
              <a:rPr lang="en-US" smtClean="0"/>
              <a:pPr/>
              <a:t>5/30/2012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1CE9B5-2040-49D1-A506-1812B134B0B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4191000"/>
          </a:xfrm>
        </p:spPr>
        <p:txBody>
          <a:bodyPr>
            <a:normAutofit/>
          </a:bodyPr>
          <a:lstStyle/>
          <a:p>
            <a:r>
              <a:rPr lang="en-US" b="1" dirty="0" smtClean="0"/>
              <a:t>Application of </a:t>
            </a:r>
            <a:r>
              <a:rPr lang="en-US" b="1" dirty="0" err="1" smtClean="0"/>
              <a:t>TechFit</a:t>
            </a:r>
            <a:r>
              <a:rPr lang="en-US" b="1" dirty="0" smtClean="0"/>
              <a:t> for prioritization of feed technologies for small holder sheep production system</a:t>
            </a:r>
            <a:br>
              <a:rPr lang="en-US" b="1" dirty="0" smtClean="0"/>
            </a:br>
            <a:r>
              <a:rPr lang="en-US" b="1" dirty="0" err="1" smtClean="0"/>
              <a:t>Debre</a:t>
            </a:r>
            <a:r>
              <a:rPr lang="en-US" b="1" dirty="0" smtClean="0"/>
              <a:t> </a:t>
            </a:r>
            <a:r>
              <a:rPr lang="en-US" b="1" dirty="0" err="1" smtClean="0"/>
              <a:t>Birhan</a:t>
            </a:r>
            <a:r>
              <a:rPr lang="en-US" b="1" dirty="0" smtClean="0"/>
              <a:t> Group</a:t>
            </a:r>
            <a:br>
              <a:rPr lang="en-US" b="1" dirty="0" smtClean="0"/>
            </a:b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Table 2 cont’d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848600" cy="37810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30145"/>
                <a:gridCol w="1255776"/>
                <a:gridCol w="1360424"/>
                <a:gridCol w="1151128"/>
                <a:gridCol w="1151127"/>
              </a:tblGrid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Technology options</a:t>
                      </a:r>
                    </a:p>
                  </a:txBody>
                  <a:tcPr marL="68580" marR="68580" marT="0" marB="0"/>
                </a:tc>
                <a:tc gridSpan="4"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Ranking of technologies by </a:t>
                      </a: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TechFit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 tool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Calibri"/>
                          <a:ea typeface="Calibri"/>
                          <a:cs typeface="Times New Roman"/>
                        </a:rPr>
                        <a:t>Menz-Gera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Calibri"/>
                          <a:ea typeface="Calibri"/>
                          <a:cs typeface="Times New Roman"/>
                        </a:rPr>
                        <a:t>Anogolelana Tera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 smtClean="0">
                          <a:latin typeface="Calibri"/>
                          <a:ea typeface="Calibri"/>
                          <a:cs typeface="Times New Roman"/>
                        </a:rPr>
                        <a:t>Dargegn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Calibri"/>
                          <a:ea typeface="Calibri"/>
                          <a:cs typeface="Times New Roman"/>
                        </a:rPr>
                        <a:t>SinaAmba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Calibri"/>
                          <a:ea typeface="Calibri"/>
                          <a:cs typeface="Times New Roman"/>
                        </a:rPr>
                        <a:t>Cheki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 smtClean="0">
                          <a:latin typeface="Calibri"/>
                          <a:ea typeface="Calibri"/>
                          <a:cs typeface="Times New Roman"/>
                        </a:rPr>
                        <a:t>Chefane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Supplementation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solidFill>
                            <a:srgbClr val="00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Home produced local brewery waste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Bought in local brewery  waste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615188"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solidFill>
                            <a:srgbClr val="000000"/>
                          </a:solidFill>
                          <a:latin typeface="+mn-lt"/>
                          <a:ea typeface="Calibri"/>
                          <a:cs typeface="Times New Roman"/>
                        </a:rPr>
                        <a:t>Agro-industrial by-products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Use of leaves and/or pods of farm trees 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Table 2 cont’d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81000" y="1203724"/>
          <a:ext cx="7924799" cy="40815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52928"/>
                <a:gridCol w="1373632"/>
                <a:gridCol w="1373632"/>
                <a:gridCol w="950976"/>
                <a:gridCol w="1373631"/>
              </a:tblGrid>
              <a:tr h="89557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Technology options</a:t>
                      </a:r>
                    </a:p>
                  </a:txBody>
                  <a:tcPr marL="68580" marR="68580" marT="0" marB="0"/>
                </a:tc>
                <a:tc gridSpan="4"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Ranking of technologies by </a:t>
                      </a: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TechFit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 tool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94786">
                <a:tc rowSpan="2"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Menz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-Gera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Anogolelana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Tera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525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 smtClean="0">
                          <a:latin typeface="Calibri"/>
                          <a:ea typeface="Calibri"/>
                          <a:cs typeface="Times New Roman"/>
                        </a:rPr>
                        <a:t>Dargegne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Calibri"/>
                          <a:ea typeface="Calibri"/>
                          <a:cs typeface="Times New Roman"/>
                        </a:rPr>
                        <a:t>SinaAmba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Cheki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Chefanen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94786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Feed 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conservation</a:t>
                      </a:r>
                      <a:endParaRPr lang="en-US" sz="1600" dirty="0">
                        <a:solidFill>
                          <a:srgbClr val="FF000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94786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Hay natural pasture </a:t>
                      </a:r>
                      <a:endParaRPr lang="en-US" sz="16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8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8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8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550515"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solidFill>
                            <a:schemeClr val="tx1"/>
                          </a:solidFill>
                          <a:latin typeface="+mn-lt"/>
                          <a:ea typeface="Calibri"/>
                          <a:cs typeface="Times New Roman"/>
                        </a:rPr>
                        <a:t>Hay cultivated pasture</a:t>
                      </a: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8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4552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Improved forages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411789"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600" dirty="0" smtClean="0">
                          <a:solidFill>
                            <a:srgbClr val="000000"/>
                          </a:solidFill>
                          <a:latin typeface="+mn-lt"/>
                          <a:ea typeface="Calibri"/>
                          <a:cs typeface="Times New Roman"/>
                        </a:rPr>
                        <a:t>Fodder trees 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3991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Annual grass/legumes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8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8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8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Table 2 cont’d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001000" cy="35275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7184"/>
                <a:gridCol w="1158039"/>
                <a:gridCol w="1579145"/>
                <a:gridCol w="902368"/>
                <a:gridCol w="1624264"/>
              </a:tblGrid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Technology options</a:t>
                      </a:r>
                    </a:p>
                  </a:txBody>
                  <a:tcPr marL="68580" marR="68580" marT="0" marB="0"/>
                </a:tc>
                <a:tc gridSpan="4"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Ranking of technologies by </a:t>
                      </a: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TechFit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 tool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rowSpan="2"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Menz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-Gera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Anogolelana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Tera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 smtClean="0">
                          <a:latin typeface="Calibri"/>
                          <a:ea typeface="Calibri"/>
                          <a:cs typeface="Times New Roman"/>
                        </a:rPr>
                        <a:t>Dargeg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SinaAmba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Cheki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Chefanen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Feeds from cropping</a:t>
                      </a:r>
                      <a:r>
                        <a:rPr lang="en-US" sz="1600" baseline="0" dirty="0" smtClean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 system</a:t>
                      </a:r>
                      <a:endParaRPr lang="en-US" sz="1600" dirty="0">
                        <a:solidFill>
                          <a:srgbClr val="FF000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Intercropping</a:t>
                      </a:r>
                      <a:endParaRPr lang="en-US" sz="16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solidFill>
                            <a:srgbClr val="002060"/>
                          </a:solidFill>
                          <a:latin typeface="Calibri"/>
                          <a:ea typeface="Calibri"/>
                          <a:cs typeface="Times New Roman"/>
                        </a:rPr>
                        <a:t>Use of weeds</a:t>
                      </a:r>
                      <a:endParaRPr lang="en-US" sz="1600" dirty="0">
                        <a:solidFill>
                          <a:srgbClr val="00206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Balancing</a:t>
                      </a:r>
                      <a:r>
                        <a:rPr lang="en-US" sz="1600" baseline="0" dirty="0" smtClean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 feeds</a:t>
                      </a:r>
                      <a:endParaRPr lang="en-US" sz="1600" dirty="0">
                        <a:solidFill>
                          <a:srgbClr val="FF000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solidFill>
                            <a:srgbClr val="002060"/>
                          </a:solidFill>
                          <a:latin typeface="+mn-lt"/>
                          <a:ea typeface="Calibri"/>
                          <a:cs typeface="Times New Roman"/>
                        </a:rPr>
                        <a:t>Smart feeding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Completed feed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10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/>
          </a:bodyPr>
          <a:lstStyle/>
          <a:p>
            <a:r>
              <a:rPr lang="en-US" dirty="0" smtClean="0"/>
              <a:t>The </a:t>
            </a:r>
            <a:r>
              <a:rPr lang="en-US" dirty="0"/>
              <a:t>results clearly indicated that </a:t>
            </a:r>
            <a:r>
              <a:rPr lang="en-US" dirty="0" smtClean="0"/>
              <a:t>use of home grown legume residue ranked </a:t>
            </a:r>
            <a:r>
              <a:rPr lang="en-US" dirty="0"/>
              <a:t>top among the technology options</a:t>
            </a:r>
            <a:r>
              <a:rPr lang="en-US" dirty="0" smtClean="0"/>
              <a:t>.</a:t>
            </a:r>
          </a:p>
          <a:p>
            <a:r>
              <a:rPr lang="en-US" dirty="0" smtClean="0"/>
              <a:t>An </a:t>
            </a:r>
            <a:r>
              <a:rPr lang="en-US" dirty="0"/>
              <a:t>important merit of </a:t>
            </a:r>
            <a:r>
              <a:rPr lang="en-US" dirty="0" smtClean="0"/>
              <a:t>“home grown legume residue” </a:t>
            </a:r>
            <a:r>
              <a:rPr lang="en-US" dirty="0"/>
              <a:t>is </a:t>
            </a:r>
            <a:r>
              <a:rPr lang="en-US" dirty="0" smtClean="0"/>
              <a:t>it is a by-product and does </a:t>
            </a:r>
            <a:r>
              <a:rPr lang="en-US" dirty="0"/>
              <a:t>not require land which is in short supply </a:t>
            </a:r>
            <a:r>
              <a:rPr lang="en-US" dirty="0" smtClean="0"/>
              <a:t>and use family labor to thresh, stack, and feed animals.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>
            <a:normAutofit/>
          </a:bodyPr>
          <a:lstStyle/>
          <a:p>
            <a:r>
              <a:rPr lang="en-US" dirty="0" smtClean="0"/>
              <a:t>Use of local brewery waste and bought in brewery ranked first at </a:t>
            </a:r>
            <a:r>
              <a:rPr lang="en-US" dirty="0" err="1" smtClean="0"/>
              <a:t>Dargegne</a:t>
            </a:r>
            <a:r>
              <a:rPr lang="en-US" dirty="0" smtClean="0"/>
              <a:t> and </a:t>
            </a:r>
            <a:r>
              <a:rPr lang="en-US" dirty="0" err="1" smtClean="0"/>
              <a:t>Cheki</a:t>
            </a:r>
            <a:r>
              <a:rPr lang="en-US" dirty="0" smtClean="0"/>
              <a:t> and stand second at </a:t>
            </a:r>
            <a:r>
              <a:rPr lang="en-US" dirty="0" err="1" smtClean="0"/>
              <a:t>Sinamaba</a:t>
            </a:r>
            <a:r>
              <a:rPr lang="en-US" dirty="0" smtClean="0"/>
              <a:t> and </a:t>
            </a:r>
            <a:r>
              <a:rPr lang="en-US" dirty="0" err="1" smtClean="0"/>
              <a:t>Chefanen</a:t>
            </a:r>
            <a:r>
              <a:rPr lang="en-US" dirty="0" smtClean="0"/>
              <a:t> indicating the role that the feeds are playing in this specific areas. </a:t>
            </a:r>
          </a:p>
          <a:p>
            <a:r>
              <a:rPr lang="en-US" dirty="0" smtClean="0"/>
              <a:t>These feed resources do not also require land and cash either to produce or buy as they are a by-product of home produced local brewery.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/>
          </a:bodyPr>
          <a:lstStyle/>
          <a:p>
            <a:r>
              <a:rPr lang="en-US" dirty="0" smtClean="0"/>
              <a:t>Generous feeding of crop residues ranked second in the three villages apart </a:t>
            </a:r>
            <a:r>
              <a:rPr lang="en-US" dirty="0" err="1" smtClean="0"/>
              <a:t>Sinamba</a:t>
            </a:r>
            <a:r>
              <a:rPr lang="en-US" dirty="0" smtClean="0"/>
              <a:t>, and hand chopping of residues ranked second and third in </a:t>
            </a:r>
            <a:r>
              <a:rPr lang="en-US" dirty="0" err="1" smtClean="0"/>
              <a:t>Menz</a:t>
            </a:r>
            <a:r>
              <a:rPr lang="en-US" dirty="0" smtClean="0"/>
              <a:t> and </a:t>
            </a:r>
            <a:r>
              <a:rPr lang="en-US" dirty="0" err="1" smtClean="0"/>
              <a:t>Angolela</a:t>
            </a:r>
            <a:r>
              <a:rPr lang="en-US" dirty="0" smtClean="0"/>
              <a:t> districts respectively. </a:t>
            </a:r>
          </a:p>
          <a:p>
            <a:r>
              <a:rPr lang="en-US" dirty="0" smtClean="0"/>
              <a:t>This indicates the sensitivity of the technologies for land and cash which are in short supply.</a:t>
            </a:r>
          </a:p>
          <a:p>
            <a:r>
              <a:rPr lang="en-US" dirty="0" smtClean="0"/>
              <a:t>And availability of family labor and skill to accomplish the task.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/>
              <a:t>Among the technologies the least ranked ones are those technologies which require land, labor and credit. </a:t>
            </a:r>
            <a:r>
              <a:rPr lang="en-US" dirty="0" err="1" smtClean="0"/>
              <a:t>eg</a:t>
            </a:r>
            <a:r>
              <a:rPr lang="en-US" dirty="0" smtClean="0"/>
              <a:t> </a:t>
            </a:r>
          </a:p>
          <a:p>
            <a:r>
              <a:rPr lang="en-US" dirty="0" smtClean="0"/>
              <a:t>Natural pasture and</a:t>
            </a:r>
          </a:p>
          <a:p>
            <a:r>
              <a:rPr lang="en-US" dirty="0" smtClean="0"/>
              <a:t>Cultivated pasture from feed </a:t>
            </a:r>
            <a:r>
              <a:rPr lang="en-US" dirty="0" smtClean="0">
                <a:solidFill>
                  <a:srgbClr val="00B050"/>
                </a:solidFill>
              </a:rPr>
              <a:t>conservation category</a:t>
            </a:r>
            <a:r>
              <a:rPr lang="en-US" dirty="0" smtClean="0"/>
              <a:t> </a:t>
            </a:r>
          </a:p>
          <a:p>
            <a:pPr>
              <a:buNone/>
            </a:pPr>
            <a:r>
              <a:rPr lang="en-US" dirty="0" smtClean="0"/>
              <a:t>Though natural pasture is produced from naturally occurring plants the technology ranked least as it requires proportionally large area and labor to produce it. </a:t>
            </a:r>
          </a:p>
          <a:p>
            <a:pPr>
              <a:buNone/>
            </a:pPr>
            <a:r>
              <a:rPr lang="en-US" dirty="0" smtClean="0"/>
              <a:t>Another example is from </a:t>
            </a:r>
            <a:r>
              <a:rPr lang="en-US" dirty="0" smtClean="0">
                <a:solidFill>
                  <a:srgbClr val="00B050"/>
                </a:solidFill>
              </a:rPr>
              <a:t>Balancing feeds</a:t>
            </a:r>
          </a:p>
          <a:p>
            <a:r>
              <a:rPr lang="en-US" dirty="0" smtClean="0"/>
              <a:t>Complete feed ranked the least as it demands </a:t>
            </a:r>
          </a:p>
          <a:p>
            <a:pPr lvl="1"/>
            <a:r>
              <a:rPr lang="en-US" dirty="0" smtClean="0"/>
              <a:t>cash/ credit</a:t>
            </a:r>
          </a:p>
          <a:p>
            <a:pPr lvl="1"/>
            <a:r>
              <a:rPr lang="en-US" dirty="0" smtClean="0"/>
              <a:t>input delivery system.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technology filter and ranks the given technologies well against the attributes given.</a:t>
            </a:r>
          </a:p>
          <a:p>
            <a:r>
              <a:rPr lang="en-US" dirty="0" smtClean="0"/>
              <a:t>And will be fine if the farmer had a chance to evaluate each technology against each attributes.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Limitations of </a:t>
            </a:r>
            <a:r>
              <a:rPr lang="en-US" b="1" dirty="0" err="1" smtClean="0"/>
              <a:t>TechFit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/>
          </a:bodyPr>
          <a:lstStyle/>
          <a:p>
            <a:pPr lvl="0"/>
            <a:r>
              <a:rPr lang="en-US" dirty="0" smtClean="0"/>
              <a:t>Ranking of technologies is not with in each category.</a:t>
            </a:r>
          </a:p>
          <a:p>
            <a:r>
              <a:rPr lang="en-US" dirty="0" smtClean="0"/>
              <a:t>The list of technologies is not exhaustive. Institutions that generate and disseminate technologies should participate in listing of available technologies for different agro-ecologies.</a:t>
            </a:r>
          </a:p>
          <a:p>
            <a:r>
              <a:rPr lang="en-US" dirty="0" smtClean="0"/>
              <a:t>Some technologies are too specific.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Lessons learned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Assisted to prioritize available feed technologies for the agro-ecology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Introduction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Feed scarcity is a major problem that limits animals productivity.</a:t>
            </a:r>
          </a:p>
          <a:p>
            <a:r>
              <a:rPr lang="en-US" dirty="0" smtClean="0"/>
              <a:t>Livestock </a:t>
            </a:r>
            <a:r>
              <a:rPr lang="en-US" dirty="0"/>
              <a:t>is </a:t>
            </a:r>
            <a:r>
              <a:rPr lang="en-US" dirty="0" smtClean="0"/>
              <a:t>important </a:t>
            </a:r>
            <a:r>
              <a:rPr lang="en-US" dirty="0"/>
              <a:t>to ensure food security and livelihood of the farming </a:t>
            </a:r>
            <a:r>
              <a:rPr lang="en-US" dirty="0" smtClean="0"/>
              <a:t>community in North </a:t>
            </a:r>
            <a:r>
              <a:rPr lang="en-US" dirty="0" err="1" smtClean="0"/>
              <a:t>Shoa</a:t>
            </a:r>
            <a:r>
              <a:rPr lang="en-US" dirty="0" smtClean="0"/>
              <a:t> as the area is prone to drought, frost and erratic rainfall.</a:t>
            </a:r>
          </a:p>
          <a:p>
            <a:r>
              <a:rPr lang="en-US" dirty="0" smtClean="0"/>
              <a:t>In the study villages, sheep is the dominant livestock species.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Improvement in livestock productivity can be achieved by alleviating feed constraints. </a:t>
            </a:r>
          </a:p>
          <a:p>
            <a:r>
              <a:rPr lang="en-US" dirty="0" smtClean="0"/>
              <a:t>A number of feed technologies have been developed and introduced so far. </a:t>
            </a:r>
          </a:p>
          <a:p>
            <a:r>
              <a:rPr lang="en-US" dirty="0" smtClean="0"/>
              <a:t>The extent and level of adoption of these technologies is very limited. </a:t>
            </a:r>
          </a:p>
          <a:p>
            <a:endParaRPr lang="en-US" dirty="0" smtClean="0"/>
          </a:p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/>
              <a:t>TechFit</a:t>
            </a:r>
            <a:r>
              <a:rPr lang="en-US" dirty="0" smtClean="0"/>
              <a:t> is used to filter among the available technologies and prirotorize best bet technologies from available technologies</a:t>
            </a:r>
          </a:p>
          <a:p>
            <a:r>
              <a:rPr lang="en-US" dirty="0" smtClean="0"/>
              <a:t>This preliminary study was conducted to score the context of farmers </a:t>
            </a:r>
            <a:r>
              <a:rPr lang="en-US" dirty="0" err="1" smtClean="0"/>
              <a:t>vis</a:t>
            </a:r>
            <a:r>
              <a:rPr lang="en-US" dirty="0" smtClean="0"/>
              <a:t> a </a:t>
            </a:r>
            <a:r>
              <a:rPr lang="en-US" dirty="0" err="1" smtClean="0"/>
              <a:t>vis</a:t>
            </a:r>
            <a:r>
              <a:rPr lang="en-US" dirty="0" smtClean="0"/>
              <a:t> land, labor, availability of cash/credit, input delivery system, and skill of the farmer for technology adoption and demand of the technology for the above listed attributes. </a:t>
            </a:r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Materials and methods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 </a:t>
            </a:r>
            <a:r>
              <a:rPr lang="en-US" dirty="0"/>
              <a:t>survey was conducted in two districts of North </a:t>
            </a:r>
            <a:r>
              <a:rPr lang="en-US" dirty="0" err="1"/>
              <a:t>Shoa</a:t>
            </a:r>
            <a:r>
              <a:rPr lang="en-US" dirty="0"/>
              <a:t>, </a:t>
            </a:r>
            <a:r>
              <a:rPr lang="en-US" dirty="0" smtClean="0"/>
              <a:t>(</a:t>
            </a:r>
            <a:r>
              <a:rPr lang="en-US" dirty="0" err="1" smtClean="0"/>
              <a:t>Menz</a:t>
            </a:r>
            <a:r>
              <a:rPr lang="en-US" dirty="0" smtClean="0"/>
              <a:t>-Gera </a:t>
            </a:r>
            <a:r>
              <a:rPr lang="en-US" dirty="0"/>
              <a:t>and </a:t>
            </a:r>
            <a:r>
              <a:rPr lang="en-US" dirty="0" err="1" smtClean="0"/>
              <a:t>Angolelana</a:t>
            </a:r>
            <a:r>
              <a:rPr lang="en-US" dirty="0" smtClean="0"/>
              <a:t> -</a:t>
            </a:r>
            <a:r>
              <a:rPr lang="en-US" dirty="0" err="1" smtClean="0"/>
              <a:t>Tera</a:t>
            </a:r>
            <a:r>
              <a:rPr lang="en-US" dirty="0" smtClean="0"/>
              <a:t>). </a:t>
            </a:r>
          </a:p>
          <a:p>
            <a:r>
              <a:rPr lang="en-US" dirty="0" smtClean="0"/>
              <a:t>The sample </a:t>
            </a:r>
            <a:r>
              <a:rPr lang="en-US" dirty="0"/>
              <a:t>districts were selected purposively using secondary data </a:t>
            </a:r>
            <a:r>
              <a:rPr lang="en-US" dirty="0" smtClean="0"/>
              <a:t>and </a:t>
            </a:r>
            <a:r>
              <a:rPr lang="en-US" dirty="0"/>
              <a:t>the production </a:t>
            </a:r>
            <a:r>
              <a:rPr lang="en-US" dirty="0" smtClean="0"/>
              <a:t>system. </a:t>
            </a:r>
          </a:p>
          <a:p>
            <a:r>
              <a:rPr lang="en-US" dirty="0" smtClean="0"/>
              <a:t>Based </a:t>
            </a:r>
            <a:r>
              <a:rPr lang="en-US" dirty="0"/>
              <a:t>on </a:t>
            </a:r>
            <a:r>
              <a:rPr lang="en-US" dirty="0" smtClean="0"/>
              <a:t>the </a:t>
            </a:r>
            <a:r>
              <a:rPr lang="en-US" dirty="0"/>
              <a:t>recommendation of </a:t>
            </a:r>
            <a:r>
              <a:rPr lang="en-US" dirty="0" err="1" smtClean="0"/>
              <a:t>BoA</a:t>
            </a:r>
            <a:r>
              <a:rPr lang="en-US" dirty="0" smtClean="0"/>
              <a:t> </a:t>
            </a:r>
            <a:r>
              <a:rPr lang="en-US" dirty="0"/>
              <a:t>two villages per district were selected.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Age, sex and wealth status (determined by size of land holdings) were considered in selection of participating farmers. </a:t>
            </a:r>
          </a:p>
          <a:p>
            <a:r>
              <a:rPr lang="en-US" dirty="0" smtClean="0"/>
              <a:t>In </a:t>
            </a:r>
            <a:r>
              <a:rPr lang="en-US" dirty="0" err="1" smtClean="0"/>
              <a:t>Menz</a:t>
            </a:r>
            <a:r>
              <a:rPr lang="en-US" dirty="0" smtClean="0"/>
              <a:t>-Gera information </a:t>
            </a:r>
            <a:r>
              <a:rPr lang="en-US" dirty="0"/>
              <a:t>was collected </a:t>
            </a:r>
            <a:r>
              <a:rPr lang="en-US" dirty="0" smtClean="0"/>
              <a:t>from 20  and 15 farmers of </a:t>
            </a:r>
            <a:r>
              <a:rPr lang="en-US" dirty="0" err="1" smtClean="0"/>
              <a:t>Dargegene</a:t>
            </a:r>
            <a:r>
              <a:rPr lang="en-US" dirty="0" smtClean="0"/>
              <a:t> and </a:t>
            </a:r>
            <a:r>
              <a:rPr lang="en-US" dirty="0" err="1"/>
              <a:t>Sina</a:t>
            </a:r>
            <a:r>
              <a:rPr lang="en-US" dirty="0"/>
              <a:t> </a:t>
            </a:r>
            <a:r>
              <a:rPr lang="en-US" dirty="0" err="1"/>
              <a:t>Amba</a:t>
            </a:r>
            <a:r>
              <a:rPr lang="en-US" dirty="0"/>
              <a:t> </a:t>
            </a:r>
            <a:r>
              <a:rPr lang="en-US" i="1" dirty="0" err="1" smtClean="0"/>
              <a:t>kebeles</a:t>
            </a:r>
            <a:r>
              <a:rPr lang="en-US" i="1" dirty="0" smtClean="0"/>
              <a:t> </a:t>
            </a:r>
            <a:r>
              <a:rPr lang="en-US" dirty="0" smtClean="0"/>
              <a:t>respectively </a:t>
            </a:r>
          </a:p>
          <a:p>
            <a:r>
              <a:rPr lang="en-US" dirty="0" smtClean="0"/>
              <a:t>In </a:t>
            </a:r>
            <a:r>
              <a:rPr lang="en-US" dirty="0" err="1" smtClean="0"/>
              <a:t>Angoleleana</a:t>
            </a:r>
            <a:r>
              <a:rPr lang="en-US" dirty="0" smtClean="0"/>
              <a:t> </a:t>
            </a:r>
            <a:r>
              <a:rPr lang="en-US" dirty="0" err="1" smtClean="0"/>
              <a:t>Tera</a:t>
            </a:r>
            <a:r>
              <a:rPr lang="en-US" dirty="0" smtClean="0"/>
              <a:t> district 12 </a:t>
            </a:r>
            <a:r>
              <a:rPr lang="en-US" dirty="0"/>
              <a:t>farmers from each of </a:t>
            </a:r>
            <a:r>
              <a:rPr lang="en-US" dirty="0" err="1"/>
              <a:t>Chefanen</a:t>
            </a:r>
            <a:r>
              <a:rPr lang="en-US" dirty="0"/>
              <a:t> and </a:t>
            </a:r>
            <a:r>
              <a:rPr lang="en-US" dirty="0" err="1"/>
              <a:t>Chacha</a:t>
            </a:r>
            <a:r>
              <a:rPr lang="en-US" dirty="0"/>
              <a:t> </a:t>
            </a:r>
            <a:r>
              <a:rPr lang="en-US" i="1" dirty="0" err="1" smtClean="0"/>
              <a:t>kebeles</a:t>
            </a:r>
            <a:r>
              <a:rPr lang="en-US" dirty="0" smtClean="0"/>
              <a:t> were used.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Potential technologies were filtered using farmers context and technology attribute scores </a:t>
            </a:r>
          </a:p>
          <a:p>
            <a:r>
              <a:rPr lang="en-US" dirty="0" smtClean="0"/>
              <a:t>Check list was used to collect information about the context attributes of farmers and the farmers gave scores to the context attributes</a:t>
            </a:r>
          </a:p>
          <a:p>
            <a:r>
              <a:rPr lang="en-US" dirty="0" smtClean="0"/>
              <a:t>The collected data were fitted to </a:t>
            </a:r>
            <a:r>
              <a:rPr lang="en-US" dirty="0" err="1" smtClean="0"/>
              <a:t>TechFit</a:t>
            </a:r>
            <a:r>
              <a:rPr lang="en-US" dirty="0" smtClean="0"/>
              <a:t> template to rank the technologies. </a:t>
            </a:r>
          </a:p>
          <a:p>
            <a:r>
              <a:rPr lang="en-US" dirty="0" smtClean="0"/>
              <a:t>Feed technologies were evaluated based on land, labor, credit, input delivery system, and farmer skill.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Results and discussion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Out of the thirty six technologies, the most applicable fifteen were filtered by the template</a:t>
            </a:r>
          </a:p>
          <a:p>
            <a:r>
              <a:rPr lang="en-US" dirty="0" smtClean="0"/>
              <a:t>In all villages the rank of the selected technologies </a:t>
            </a:r>
            <a:r>
              <a:rPr lang="en-US" dirty="0"/>
              <a:t>were </a:t>
            </a:r>
            <a:r>
              <a:rPr lang="en-US" dirty="0" smtClean="0"/>
              <a:t>more or less similar. </a:t>
            </a:r>
          </a:p>
          <a:p>
            <a:r>
              <a:rPr lang="en-US" dirty="0" smtClean="0"/>
              <a:t>This </a:t>
            </a:r>
            <a:r>
              <a:rPr lang="en-US" dirty="0"/>
              <a:t>is to be expected </a:t>
            </a:r>
            <a:r>
              <a:rPr lang="en-US" dirty="0" smtClean="0"/>
              <a:t>since availability </a:t>
            </a:r>
            <a:r>
              <a:rPr lang="en-US" dirty="0"/>
              <a:t>of land, labor, cash, input delivery system, and farmer </a:t>
            </a:r>
            <a:r>
              <a:rPr lang="en-US" dirty="0" smtClean="0"/>
              <a:t>skill </a:t>
            </a:r>
            <a:r>
              <a:rPr lang="en-US" dirty="0"/>
              <a:t>used to evaluate the technologies were </a:t>
            </a:r>
            <a:r>
              <a:rPr lang="en-US" dirty="0" smtClean="0"/>
              <a:t>similar. </a:t>
            </a:r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447800"/>
          </a:xfrm>
        </p:spPr>
        <p:txBody>
          <a:bodyPr>
            <a:noAutofit/>
          </a:bodyPr>
          <a:lstStyle/>
          <a:p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 smtClean="0"/>
              <a:t>Table </a:t>
            </a:r>
            <a:r>
              <a:rPr lang="en-US" sz="2800" dirty="0"/>
              <a:t>2. Selected feed technologies and rank given by the </a:t>
            </a:r>
            <a:r>
              <a:rPr lang="en-US" sz="2800" dirty="0" err="1"/>
              <a:t>TechFit</a:t>
            </a:r>
            <a:r>
              <a:rPr lang="en-US" sz="2800" dirty="0"/>
              <a:t> tool from </a:t>
            </a:r>
            <a:r>
              <a:rPr lang="en-US" sz="2800" dirty="0" err="1"/>
              <a:t>Menz</a:t>
            </a:r>
            <a:r>
              <a:rPr lang="en-US" sz="2800" dirty="0"/>
              <a:t>-Gera and </a:t>
            </a:r>
            <a:r>
              <a:rPr lang="en-US" sz="2800" dirty="0" err="1" smtClean="0"/>
              <a:t>Angolelana</a:t>
            </a:r>
            <a:r>
              <a:rPr lang="en-US" sz="2800" dirty="0" smtClean="0"/>
              <a:t> -</a:t>
            </a:r>
            <a:r>
              <a:rPr lang="en-US" sz="2800" dirty="0" err="1" smtClean="0"/>
              <a:t>Tera</a:t>
            </a:r>
            <a:r>
              <a:rPr lang="en-US" sz="2800" dirty="0" smtClean="0"/>
              <a:t> </a:t>
            </a:r>
            <a:r>
              <a:rPr lang="en-US" sz="2800" dirty="0"/>
              <a:t>districts of North </a:t>
            </a:r>
            <a:r>
              <a:rPr lang="en-US" sz="2800" dirty="0" err="1"/>
              <a:t>Shoa</a:t>
            </a:r>
            <a:r>
              <a:rPr lang="en-US" sz="2800" dirty="0"/>
              <a:t/>
            </a:r>
            <a:br>
              <a:rPr lang="en-US" sz="2800" dirty="0"/>
            </a:br>
            <a:endParaRPr lang="en-US" sz="28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950594"/>
          <a:ext cx="7924800" cy="28972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9921"/>
                <a:gridCol w="1162304"/>
                <a:gridCol w="1373632"/>
                <a:gridCol w="950976"/>
                <a:gridCol w="1267967"/>
              </a:tblGrid>
              <a:tr h="36123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Technology options</a:t>
                      </a:r>
                    </a:p>
                  </a:txBody>
                  <a:tcPr marL="68580" marR="68580" marT="0" marB="0"/>
                </a:tc>
                <a:tc gridSpan="4"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Ranking 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of technologies by </a:t>
                      </a: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TechFit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 tool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61238">
                <a:tc rowSpan="2">
                  <a:txBody>
                    <a:bodyPr/>
                    <a:lstStyle/>
                    <a:p>
                      <a:pPr marL="342900" marR="0" indent="-34290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Menz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-Gera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Anogolelana</a:t>
                      </a:r>
                      <a:r>
                        <a:rPr lang="en-US" sz="1600" dirty="0"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Tera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6123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 smtClean="0">
                          <a:latin typeface="Calibri"/>
                          <a:ea typeface="Calibri"/>
                          <a:cs typeface="Times New Roman"/>
                        </a:rPr>
                        <a:t>Dargegne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 smtClean="0">
                          <a:latin typeface="Calibri"/>
                          <a:ea typeface="Calibri"/>
                          <a:cs typeface="Times New Roman"/>
                        </a:rPr>
                        <a:t>SinaAmba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>
                          <a:latin typeface="Calibri"/>
                          <a:ea typeface="Calibri"/>
                          <a:cs typeface="Times New Roman"/>
                        </a:rPr>
                        <a:t>Cheki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err="1" smtClean="0">
                          <a:latin typeface="Calibri"/>
                          <a:ea typeface="Calibri"/>
                          <a:cs typeface="Times New Roman"/>
                        </a:rPr>
                        <a:t>Chefanen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3022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solidFill>
                            <a:srgbClr val="FF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Crop residue  improvement  </a:t>
                      </a:r>
                      <a:endParaRPr lang="en-US" sz="1600" dirty="0">
                        <a:solidFill>
                          <a:srgbClr val="FF0000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68580" marR="68580" marT="0" marB="0" anchor="ctr"/>
                </a:tc>
              </a:tr>
              <a:tr h="36123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rgbClr val="00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Hand </a:t>
                      </a:r>
                      <a:r>
                        <a:rPr lang="en-US" sz="1600" dirty="0" smtClean="0">
                          <a:solidFill>
                            <a:srgbClr val="00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chopping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6123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rgbClr val="00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Generous feeding of CRs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53022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Feeding</a:t>
                      </a:r>
                      <a:r>
                        <a:rPr lang="en-US" sz="1600" baseline="0" dirty="0" smtClean="0">
                          <a:latin typeface="Calibri"/>
                          <a:ea typeface="Calibri"/>
                          <a:cs typeface="Times New Roman"/>
                        </a:rPr>
                        <a:t> home grown legume residue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en-US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1626</TotalTime>
  <Words>929</Words>
  <Application>Microsoft Office PowerPoint</Application>
  <PresentationFormat>On-screen Show (4:3)</PresentationFormat>
  <Paragraphs>172</Paragraphs>
  <Slides>19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Application of TechFit for prioritization of feed technologies for small holder sheep production system Debre Birhan Group </vt:lpstr>
      <vt:lpstr>Introduction </vt:lpstr>
      <vt:lpstr>Slide 3</vt:lpstr>
      <vt:lpstr>Slide 4</vt:lpstr>
      <vt:lpstr>Materials and methods </vt:lpstr>
      <vt:lpstr>Slide 6</vt:lpstr>
      <vt:lpstr>Slide 7</vt:lpstr>
      <vt:lpstr>Results and discussion </vt:lpstr>
      <vt:lpstr> Table 2. Selected feed technologies and rank given by the TechFit tool from Menz-Gera and Angolelana -Tera districts of North Shoa </vt:lpstr>
      <vt:lpstr>Table 2 cont’d</vt:lpstr>
      <vt:lpstr>Table 2 cont’d</vt:lpstr>
      <vt:lpstr>Table 2 cont’d</vt:lpstr>
      <vt:lpstr>Slide 13</vt:lpstr>
      <vt:lpstr>Slide 14</vt:lpstr>
      <vt:lpstr>Slide 15</vt:lpstr>
      <vt:lpstr>Slide 16</vt:lpstr>
      <vt:lpstr>Conclusion </vt:lpstr>
      <vt:lpstr>Limitations of TechFit </vt:lpstr>
      <vt:lpstr>Lessons learned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Evaluation of the fitness of feed technologies using TechFit tools  in two districts of North Shoa </dc:title>
  <dc:creator>Aschalew Tsegahun</dc:creator>
  <cp:lastModifiedBy>PBallantyne</cp:lastModifiedBy>
  <cp:revision>69</cp:revision>
  <dcterms:created xsi:type="dcterms:W3CDTF">2001-05-29T09:21:35Z</dcterms:created>
  <dcterms:modified xsi:type="dcterms:W3CDTF">2012-05-30T07:03:19Z</dcterms:modified>
</cp:coreProperties>
</file>

<file path=docProps/thumbnail.jpeg>
</file>